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4" r:id="rId10"/>
    <p:sldId id="273" r:id="rId11"/>
    <p:sldId id="261" r:id="rId12"/>
    <p:sldId id="271" r:id="rId13"/>
    <p:sldId id="272" r:id="rId14"/>
    <p:sldId id="262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D7117-B7C5-462A-95F4-25E61AFE7E9E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C961-6AE3-454A-AA58-179D28A06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94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PCBs in Hudson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C961-6AE3-454A-AA58-179D28A06E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6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C961-6AE3-454A-AA58-179D28A06E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link (slide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C961-6AE3-454A-AA58-179D28A06E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C961-6AE3-454A-AA58-179D28A06E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20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C961-6AE3-454A-AA58-179D28A06E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5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91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2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8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6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7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78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2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7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0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43" r:id="rId7"/>
    <p:sldLayoutId id="2147483742" r:id="rId8"/>
    <p:sldLayoutId id="2147483741" r:id="rId9"/>
    <p:sldLayoutId id="2147483740" r:id="rId10"/>
    <p:sldLayoutId id="214748373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bstract background of blue and water droplets">
            <a:extLst>
              <a:ext uri="{FF2B5EF4-FFF2-40B4-BE49-F238E27FC236}">
                <a16:creationId xmlns:a16="http://schemas.microsoft.com/office/drawing/2014/main" id="{1D0CD8D0-FCC9-5D1A-7E59-F7332C42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360" b="6243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bstract background of blue and water droplets">
            <a:extLst>
              <a:ext uri="{FF2B5EF4-FFF2-40B4-BE49-F238E27FC236}">
                <a16:creationId xmlns:a16="http://schemas.microsoft.com/office/drawing/2014/main" id="{716D678D-CF59-2475-DB4A-0CEDDB9A5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360" b="624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35B0C2-C1AE-219B-8916-90A9019CF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734" y="2535488"/>
            <a:ext cx="6185392" cy="2116348"/>
          </a:xfrm>
          <a:noFill/>
        </p:spPr>
        <p:txBody>
          <a:bodyPr anchor="b">
            <a:noAutofit/>
          </a:bodyPr>
          <a:lstStyle/>
          <a:p>
            <a:br>
              <a:rPr lang="en-US" sz="4000" b="1" dirty="0">
                <a:solidFill>
                  <a:srgbClr val="FFFFFF"/>
                </a:solidFill>
              </a:rPr>
            </a:br>
            <a:br>
              <a:rPr lang="en-US" sz="4000" b="1" dirty="0">
                <a:solidFill>
                  <a:srgbClr val="FFFFFF"/>
                </a:solidFill>
              </a:rPr>
            </a:b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  <a:highlight>
                  <a:srgbClr val="000000"/>
                </a:highlight>
              </a:rPr>
              <a:t>The Water Crisis and Data Science</a:t>
            </a:r>
            <a:br>
              <a:rPr lang="en-US" sz="4000" b="1" dirty="0">
                <a:solidFill>
                  <a:srgbClr val="FFFFFF"/>
                </a:solidFill>
                <a:highlight>
                  <a:srgbClr val="000000"/>
                </a:highlight>
              </a:rPr>
            </a:br>
            <a:endParaRPr lang="en-US" sz="4000" b="1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8B1DF-86A2-E936-8767-7A10D0397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733" y="4148610"/>
            <a:ext cx="4709518" cy="753372"/>
          </a:xfrm>
          <a:noFill/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highlight>
                  <a:srgbClr val="000000"/>
                </a:highlight>
              </a:rPr>
              <a:t>By: Julia Ferris</a:t>
            </a:r>
          </a:p>
        </p:txBody>
      </p:sp>
    </p:spTree>
    <p:extLst>
      <p:ext uri="{BB962C8B-B14F-4D97-AF65-F5344CB8AC3E}">
        <p14:creationId xmlns:p14="http://schemas.microsoft.com/office/powerpoint/2010/main" val="315273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0000">
              <a:schemeClr val="accent2">
                <a:lumMod val="40000"/>
                <a:lumOff val="60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B238B-48D7-EBEE-8057-04AE3BF2F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0" y="618508"/>
            <a:ext cx="7712212" cy="286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550323-7B76-6F43-614A-D4FAA8B399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85"/>
          <a:stretch/>
        </p:blipFill>
        <p:spPr>
          <a:xfrm>
            <a:off x="322500" y="3815080"/>
            <a:ext cx="3876798" cy="2866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8D526-76E7-CB82-2531-1D2F6FDB23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890"/>
          <a:stretch/>
        </p:blipFill>
        <p:spPr>
          <a:xfrm>
            <a:off x="7958512" y="618508"/>
            <a:ext cx="3884124" cy="2866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0EC5A7-6E6D-1548-ABE3-7CC4251B3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616" y="3815080"/>
            <a:ext cx="7591440" cy="2866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F9D15-FD11-267E-3771-FDE46EB00157}"/>
              </a:ext>
            </a:extLst>
          </p:cNvPr>
          <p:cNvSpPr txBox="1"/>
          <p:nvPr/>
        </p:nvSpPr>
        <p:spPr>
          <a:xfrm>
            <a:off x="246300" y="57475"/>
            <a:ext cx="43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OVERVIEW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74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0000">
              <a:schemeClr val="accent4">
                <a:lumMod val="20000"/>
                <a:lumOff val="80000"/>
              </a:schemeClr>
            </a:gs>
            <a:gs pos="74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7CE4-CABD-44EA-3513-246FBAC6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17" y="249106"/>
            <a:ext cx="9601200" cy="1309687"/>
          </a:xfrm>
        </p:spPr>
        <p:txBody>
          <a:bodyPr anchor="t">
            <a:normAutofit/>
          </a:bodyPr>
          <a:lstStyle/>
          <a:p>
            <a:r>
              <a:rPr lang="en-US" dirty="0" err="1"/>
              <a:t>GraphS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06577-3577-5E48-5F91-DAF53353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903949"/>
            <a:ext cx="11501120" cy="5646463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FE8F97FC-EA7C-FA98-37BC-0BCAEE135A11}"/>
              </a:ext>
            </a:extLst>
          </p:cNvPr>
          <p:cNvSpPr/>
          <p:nvPr/>
        </p:nvSpPr>
        <p:spPr>
          <a:xfrm>
            <a:off x="2171700" y="1303020"/>
            <a:ext cx="617220" cy="73914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1029CF37-D66D-FFBC-DB5D-EFB5F9F07B15}"/>
              </a:ext>
            </a:extLst>
          </p:cNvPr>
          <p:cNvSpPr/>
          <p:nvPr/>
        </p:nvSpPr>
        <p:spPr>
          <a:xfrm>
            <a:off x="6609967" y="4801103"/>
            <a:ext cx="617220" cy="739140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0000">
              <a:schemeClr val="accent2">
                <a:lumMod val="40000"/>
                <a:lumOff val="60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9D9EF23-1D60-FEBA-0D13-1EF0AE7B18EC}"/>
              </a:ext>
            </a:extLst>
          </p:cNvPr>
          <p:cNvSpPr txBox="1">
            <a:spLocks/>
          </p:cNvSpPr>
          <p:nvPr/>
        </p:nvSpPr>
        <p:spPr>
          <a:xfrm>
            <a:off x="304417" y="249106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03465-392E-22D6-D024-D8260646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03949"/>
            <a:ext cx="11277600" cy="5563866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7FB1B729-2A95-0CC7-F228-8AECE82ECAB0}"/>
              </a:ext>
            </a:extLst>
          </p:cNvPr>
          <p:cNvSpPr/>
          <p:nvPr/>
        </p:nvSpPr>
        <p:spPr>
          <a:xfrm>
            <a:off x="3185160" y="5143500"/>
            <a:ext cx="617220" cy="73914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92A19E9-B07E-B963-C12B-5CF46263D78B}"/>
              </a:ext>
            </a:extLst>
          </p:cNvPr>
          <p:cNvSpPr/>
          <p:nvPr/>
        </p:nvSpPr>
        <p:spPr>
          <a:xfrm>
            <a:off x="6667500" y="4973662"/>
            <a:ext cx="617220" cy="739140"/>
          </a:xfrm>
          <a:prstGeom prst="star5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B1546-9097-8C56-794B-01779ED3F869}"/>
              </a:ext>
            </a:extLst>
          </p:cNvPr>
          <p:cNvSpPr/>
          <p:nvPr/>
        </p:nvSpPr>
        <p:spPr>
          <a:xfrm>
            <a:off x="10195560" y="1866900"/>
            <a:ext cx="617220" cy="73914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0000">
              <a:schemeClr val="accent4">
                <a:lumMod val="20000"/>
                <a:lumOff val="80000"/>
              </a:schemeClr>
            </a:gs>
            <a:gs pos="74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9D9EF23-1D60-FEBA-0D13-1EF0AE7B18EC}"/>
              </a:ext>
            </a:extLst>
          </p:cNvPr>
          <p:cNvSpPr txBox="1">
            <a:spLocks/>
          </p:cNvSpPr>
          <p:nvPr/>
        </p:nvSpPr>
        <p:spPr>
          <a:xfrm>
            <a:off x="304417" y="249106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9B238-72AF-CDA7-72A2-07CEB883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4" y="898996"/>
            <a:ext cx="11458031" cy="5709898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38EC9C03-C257-EAD0-DF95-7AD2336F62D0}"/>
              </a:ext>
            </a:extLst>
          </p:cNvPr>
          <p:cNvSpPr/>
          <p:nvPr/>
        </p:nvSpPr>
        <p:spPr>
          <a:xfrm>
            <a:off x="2484120" y="4008120"/>
            <a:ext cx="617220" cy="73914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8B5ED070-F3F5-4669-EBB3-2BFB155AC3CA}"/>
              </a:ext>
            </a:extLst>
          </p:cNvPr>
          <p:cNvSpPr/>
          <p:nvPr/>
        </p:nvSpPr>
        <p:spPr>
          <a:xfrm>
            <a:off x="6568440" y="1839113"/>
            <a:ext cx="617220" cy="739140"/>
          </a:xfrm>
          <a:prstGeom prst="star5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0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0000">
              <a:schemeClr val="accent2">
                <a:lumMod val="40000"/>
                <a:lumOff val="60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D8E1-E319-9CB1-3D3E-8F89F1D5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85738"/>
            <a:ext cx="9601200" cy="1309687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D4307-E71C-2305-4943-97B4CF7C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71599"/>
            <a:ext cx="9083040" cy="4638675"/>
          </a:xfrm>
        </p:spPr>
        <p:txBody>
          <a:bodyPr>
            <a:normAutofit/>
          </a:bodyPr>
          <a:lstStyle/>
          <a:p>
            <a:r>
              <a:rPr lang="en-US" dirty="0"/>
              <a:t>The Water Crisis relates to data science because data science can be used for</a:t>
            </a:r>
          </a:p>
          <a:p>
            <a:pPr lvl="1"/>
            <a:r>
              <a:rPr lang="en-US" dirty="0"/>
              <a:t>Smarter water use</a:t>
            </a:r>
          </a:p>
          <a:p>
            <a:pPr lvl="1"/>
            <a:r>
              <a:rPr lang="en-US" dirty="0"/>
              <a:t>Monitoring resources</a:t>
            </a:r>
          </a:p>
          <a:p>
            <a:pPr lvl="1"/>
            <a:r>
              <a:rPr lang="en-US" dirty="0"/>
              <a:t>Forecasting water quality</a:t>
            </a:r>
          </a:p>
          <a:p>
            <a:pPr lvl="1"/>
            <a:r>
              <a:rPr lang="en-US" dirty="0"/>
              <a:t>Identifying issues in the water supply</a:t>
            </a:r>
          </a:p>
          <a:p>
            <a:pPr lvl="1"/>
            <a:r>
              <a:rPr lang="en-US" dirty="0"/>
              <a:t>Tracking contaminated water sources</a:t>
            </a:r>
          </a:p>
          <a:p>
            <a:pPr lvl="1"/>
            <a:r>
              <a:rPr lang="en-US" dirty="0"/>
              <a:t>Predicting water shortages</a:t>
            </a:r>
          </a:p>
          <a:p>
            <a:r>
              <a:rPr lang="en-US" dirty="0"/>
              <a:t>Canada, the U.S., and Mexico use water to different capacities in terms of water use efficiency and water stress</a:t>
            </a:r>
          </a:p>
          <a:p>
            <a:r>
              <a:rPr lang="en-US" dirty="0"/>
              <a:t>When comparing different countries, we need to take into account factors like climate, population, and water 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6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0000">
              <a:schemeClr val="accent4">
                <a:lumMod val="20000"/>
                <a:lumOff val="80000"/>
              </a:schemeClr>
            </a:gs>
            <a:gs pos="74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4E1020-99FC-50E8-ABBB-D6B28CC8834A}"/>
              </a:ext>
            </a:extLst>
          </p:cNvPr>
          <p:cNvSpPr txBox="1">
            <a:spLocks/>
          </p:cNvSpPr>
          <p:nvPr/>
        </p:nvSpPr>
        <p:spPr>
          <a:xfrm>
            <a:off x="1295400" y="206356"/>
            <a:ext cx="9601200" cy="13096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374B53-3F42-F7A7-BC1C-D65B185BA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16043"/>
            <a:ext cx="10408920" cy="4942630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/>
              <a:t>AQUASTAT Dissemination System</a:t>
            </a:r>
            <a:r>
              <a:rPr lang="en-US" dirty="0"/>
              <a:t>. Food and Agriculture Organization of the United Nations. (2020). https://data.apps.fao.org/aquastat/?lang=en </a:t>
            </a:r>
          </a:p>
          <a:p>
            <a:r>
              <a:rPr lang="en-US" i="1" dirty="0"/>
              <a:t>AQUASTAT - FAO’s Global Information System on Water and Agriculture</a:t>
            </a:r>
            <a:r>
              <a:rPr lang="en-US" dirty="0"/>
              <a:t>. Food and Agricultural Organization of the United Nations. (n.d.). https://www.fao.org/aquastat/en/ </a:t>
            </a:r>
          </a:p>
          <a:p>
            <a:r>
              <a:rPr lang="en-US" i="1" dirty="0"/>
              <a:t>Hudson River PCBs</a:t>
            </a:r>
            <a:r>
              <a:rPr lang="en-US" dirty="0"/>
              <a:t>. Riverkeeper. (n.d.). https://www.riverkeeper.org/campaigns/stop-polluters/pcbs/ </a:t>
            </a:r>
          </a:p>
          <a:p>
            <a:r>
              <a:rPr lang="en-US" dirty="0"/>
              <a:t>Wiley University Services. (2023, January 12). </a:t>
            </a:r>
            <a:r>
              <a:rPr lang="en-US" i="1" dirty="0"/>
              <a:t>How Is Data Science Being Used to Tackle the Global Problem of Clean Water?</a:t>
            </a:r>
            <a:r>
              <a:rPr lang="en-US" dirty="0"/>
              <a:t>. Discover Data Science. https://www.discoverdatascience.org/social-good/clean-water/ </a:t>
            </a:r>
          </a:p>
          <a:p>
            <a:r>
              <a:rPr lang="en-US" i="1" dirty="0"/>
              <a:t>The Water Crisis</a:t>
            </a:r>
            <a:r>
              <a:rPr lang="en-US" dirty="0"/>
              <a:t>. Water.org. (n.d.). https://water.org/our-impact/water-crisis/ </a:t>
            </a:r>
          </a:p>
          <a:p>
            <a:r>
              <a:rPr lang="en-US" i="1" dirty="0"/>
              <a:t>New York City water - the largest unfiltered water system in the US.</a:t>
            </a:r>
            <a:r>
              <a:rPr lang="en-US" dirty="0"/>
              <a:t> The Berkey. (n.d.). https://theberkey.com/blogs/water-filter/new-york-city-water-the-largest-unfiltered-water-system-in-the-us </a:t>
            </a:r>
          </a:p>
          <a:p>
            <a:r>
              <a:rPr lang="en-US" i="1" dirty="0"/>
              <a:t>Snapshots Portal</a:t>
            </a:r>
            <a:r>
              <a:rPr lang="en-US" dirty="0"/>
              <a:t>. United Nations. (n.d.). https://www.sdg6data.org/en/snapshots?country=#demo-wrapper </a:t>
            </a:r>
          </a:p>
          <a:p>
            <a:r>
              <a:rPr lang="en-US" i="1" dirty="0"/>
              <a:t>Water stress</a:t>
            </a:r>
            <a:r>
              <a:rPr lang="en-US" dirty="0"/>
              <a:t>. Water Scarcity Atlas. (n.d.). https://waterscarcityatlas.org/water-stress/ </a:t>
            </a:r>
          </a:p>
          <a:p>
            <a:r>
              <a:rPr lang="en-US" dirty="0"/>
              <a:t>Ngouna, R. H., Ratolojanahary, R., Medjaher, K., Dauriac, F., Sebilo, M., &amp; Junca-Bourié, J. (2020). A data-driven method for detecting and diagnosing causes of water quality contamination in a dataset with a high rate of missing values. </a:t>
            </a:r>
            <a:r>
              <a:rPr lang="en-US" i="1" dirty="0"/>
              <a:t>Engineering Applications of Artificial Intelligence</a:t>
            </a:r>
            <a:r>
              <a:rPr lang="en-US" dirty="0"/>
              <a:t>, </a:t>
            </a:r>
            <a:r>
              <a:rPr lang="en-US" i="1" dirty="0"/>
              <a:t>95</a:t>
            </a:r>
            <a:r>
              <a:rPr lang="en-US" dirty="0"/>
              <a:t>, 103822. https://doi.org/10.1016/j.engappai.2020.103822 </a:t>
            </a:r>
          </a:p>
        </p:txBody>
      </p:sp>
    </p:spTree>
    <p:extLst>
      <p:ext uri="{BB962C8B-B14F-4D97-AF65-F5344CB8AC3E}">
        <p14:creationId xmlns:p14="http://schemas.microsoft.com/office/powerpoint/2010/main" val="276351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0000">
              <a:schemeClr val="accent4">
                <a:lumMod val="20000"/>
                <a:lumOff val="80000"/>
              </a:schemeClr>
            </a:gs>
            <a:gs pos="74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blue and water droplets">
            <a:extLst>
              <a:ext uri="{FF2B5EF4-FFF2-40B4-BE49-F238E27FC236}">
                <a16:creationId xmlns:a16="http://schemas.microsoft.com/office/drawing/2014/main" id="{02A4A02F-0A27-D8BD-1364-6629DFFC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360" b="6243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4" name="Picture 3" descr="Abstract background of blue and water droplets">
            <a:extLst>
              <a:ext uri="{FF2B5EF4-FFF2-40B4-BE49-F238E27FC236}">
                <a16:creationId xmlns:a16="http://schemas.microsoft.com/office/drawing/2014/main" id="{3EB74DA0-EAB9-3FC1-50DC-2B2C4EED5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360" b="624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14E1020-99FC-50E8-ABBB-D6B28CC8834A}"/>
              </a:ext>
            </a:extLst>
          </p:cNvPr>
          <p:cNvSpPr txBox="1">
            <a:spLocks/>
          </p:cNvSpPr>
          <p:nvPr/>
        </p:nvSpPr>
        <p:spPr>
          <a:xfrm>
            <a:off x="1160120" y="1497806"/>
            <a:ext cx="9601200" cy="13096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 Questions 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</p:txBody>
      </p:sp>
      <p:pic>
        <p:nvPicPr>
          <p:cNvPr id="11" name="Graphic 10" descr="Question mark">
            <a:extLst>
              <a:ext uri="{FF2B5EF4-FFF2-40B4-BE49-F238E27FC236}">
                <a16:creationId xmlns:a16="http://schemas.microsoft.com/office/drawing/2014/main" id="{53368EE7-0F0F-6449-1796-BB5A410F8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20" y="4915091"/>
            <a:ext cx="914400" cy="914400"/>
          </a:xfrm>
          <a:prstGeom prst="rect">
            <a:avLst/>
          </a:prstGeom>
        </p:spPr>
      </p:pic>
      <p:pic>
        <p:nvPicPr>
          <p:cNvPr id="12" name="Graphic 11" descr="Question mark">
            <a:extLst>
              <a:ext uri="{FF2B5EF4-FFF2-40B4-BE49-F238E27FC236}">
                <a16:creationId xmlns:a16="http://schemas.microsoft.com/office/drawing/2014/main" id="{B7DF328A-9456-B493-C07A-1B3499F35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4680" y="4902994"/>
            <a:ext cx="914400" cy="914400"/>
          </a:xfrm>
          <a:prstGeom prst="rect">
            <a:avLst/>
          </a:prstGeom>
        </p:spPr>
      </p:pic>
      <p:pic>
        <p:nvPicPr>
          <p:cNvPr id="13" name="Graphic 12" descr="Question mark">
            <a:extLst>
              <a:ext uri="{FF2B5EF4-FFF2-40B4-BE49-F238E27FC236}">
                <a16:creationId xmlns:a16="http://schemas.microsoft.com/office/drawing/2014/main" id="{562797E9-E25E-75E7-8DF6-EA146C985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8513" y="3439681"/>
            <a:ext cx="914400" cy="914400"/>
          </a:xfrm>
          <a:prstGeom prst="rect">
            <a:avLst/>
          </a:prstGeom>
        </p:spPr>
      </p:pic>
      <p:pic>
        <p:nvPicPr>
          <p:cNvPr id="14" name="Graphic 13" descr="Question mark">
            <a:extLst>
              <a:ext uri="{FF2B5EF4-FFF2-40B4-BE49-F238E27FC236}">
                <a16:creationId xmlns:a16="http://schemas.microsoft.com/office/drawing/2014/main" id="{4A166620-3DE2-BB16-FEFC-7D7A77772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8585" y="3396808"/>
            <a:ext cx="914400" cy="914400"/>
          </a:xfrm>
          <a:prstGeom prst="rect">
            <a:avLst/>
          </a:prstGeom>
        </p:spPr>
      </p:pic>
      <p:pic>
        <p:nvPicPr>
          <p:cNvPr id="15" name="Graphic 14" descr="Question mark">
            <a:extLst>
              <a:ext uri="{FF2B5EF4-FFF2-40B4-BE49-F238E27FC236}">
                <a16:creationId xmlns:a16="http://schemas.microsoft.com/office/drawing/2014/main" id="{6608A810-1048-3C83-D096-43886EDFE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2200" y="1040606"/>
            <a:ext cx="914400" cy="914400"/>
          </a:xfrm>
          <a:prstGeom prst="rect">
            <a:avLst/>
          </a:prstGeom>
        </p:spPr>
      </p:pic>
      <p:pic>
        <p:nvPicPr>
          <p:cNvPr id="16" name="Graphic 15" descr="Question mark">
            <a:extLst>
              <a:ext uri="{FF2B5EF4-FFF2-40B4-BE49-F238E27FC236}">
                <a16:creationId xmlns:a16="http://schemas.microsoft.com/office/drawing/2014/main" id="{42931641-7E23-53C3-291A-C99D8BE02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5400" y="10406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9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0000">
              <a:schemeClr val="accent4">
                <a:lumMod val="20000"/>
                <a:lumOff val="80000"/>
              </a:schemeClr>
            </a:gs>
            <a:gs pos="74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9413-C246-928A-91EA-706D50C3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7656"/>
            <a:ext cx="9601200" cy="1309687"/>
          </a:xfrm>
        </p:spPr>
        <p:txBody>
          <a:bodyPr/>
          <a:lstStyle/>
          <a:p>
            <a:r>
              <a:rPr lang="en-US" dirty="0"/>
              <a:t>Water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934E0-42D3-CF41-429C-1A02936D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07344"/>
            <a:ext cx="9601200" cy="3643312"/>
          </a:xfrm>
        </p:spPr>
        <p:txBody>
          <a:bodyPr/>
          <a:lstStyle/>
          <a:p>
            <a:r>
              <a:rPr lang="en-US" dirty="0"/>
              <a:t>Humans use water at a faster rate than ever before</a:t>
            </a:r>
          </a:p>
          <a:p>
            <a:r>
              <a:rPr lang="en-US" dirty="0"/>
              <a:t>This water must be clean for safe use</a:t>
            </a:r>
          </a:p>
          <a:p>
            <a:r>
              <a:rPr lang="en-US" dirty="0"/>
              <a:t>Hundreds of millions of people around the world do not have access to safe, clean water</a:t>
            </a:r>
          </a:p>
          <a:p>
            <a:pPr lvl="1"/>
            <a:r>
              <a:rPr lang="en-US" dirty="0"/>
              <a:t>Drinking</a:t>
            </a:r>
          </a:p>
          <a:p>
            <a:pPr lvl="1"/>
            <a:r>
              <a:rPr lang="en-US" dirty="0"/>
              <a:t>Cleaning</a:t>
            </a:r>
          </a:p>
          <a:p>
            <a:pPr lvl="1"/>
            <a:r>
              <a:rPr lang="en-US" dirty="0"/>
              <a:t>Agriculture</a:t>
            </a:r>
          </a:p>
          <a:p>
            <a:r>
              <a:rPr lang="en-US" dirty="0"/>
              <a:t>Being aware of unnecessary or excessive water use can help reduce the problems the world is facing</a:t>
            </a:r>
          </a:p>
        </p:txBody>
      </p:sp>
    </p:spTree>
    <p:extLst>
      <p:ext uri="{BB962C8B-B14F-4D97-AF65-F5344CB8AC3E}">
        <p14:creationId xmlns:p14="http://schemas.microsoft.com/office/powerpoint/2010/main" val="3079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0000">
              <a:schemeClr val="accent2">
                <a:lumMod val="40000"/>
                <a:lumOff val="60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192D-294B-AB76-0703-911F5465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7656"/>
            <a:ext cx="9601200" cy="1309687"/>
          </a:xfrm>
        </p:spPr>
        <p:txBody>
          <a:bodyPr/>
          <a:lstStyle/>
          <a:p>
            <a:r>
              <a:rPr lang="en-US" dirty="0"/>
              <a:t>Water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E80D-0BE3-639A-F985-5F3F0922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07343"/>
            <a:ext cx="9601200" cy="3643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Water is everywhere, but most of the water is unsafe for use</a:t>
            </a:r>
          </a:p>
          <a:p>
            <a:r>
              <a:rPr lang="en-US" dirty="0"/>
              <a:t>Water purification is a necessary process to treat most water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Water pollution and contamination</a:t>
            </a:r>
          </a:p>
          <a:p>
            <a:pPr lvl="2"/>
            <a:r>
              <a:rPr lang="en-US" dirty="0"/>
              <a:t>Polychlorinated biphenyls dumped in the Hudson River by GE</a:t>
            </a:r>
          </a:p>
          <a:p>
            <a:pPr lvl="1"/>
            <a:r>
              <a:rPr lang="en-US" dirty="0"/>
              <a:t>Metals in water</a:t>
            </a:r>
          </a:p>
          <a:p>
            <a:pPr lvl="2"/>
            <a:r>
              <a:rPr lang="en-US" dirty="0"/>
              <a:t>Flint water crisis</a:t>
            </a:r>
          </a:p>
          <a:p>
            <a:pPr lvl="1"/>
            <a:r>
              <a:rPr lang="en-US" dirty="0"/>
              <a:t>Bacteria / Diseases</a:t>
            </a:r>
          </a:p>
          <a:p>
            <a:pPr lvl="2"/>
            <a:r>
              <a:rPr lang="en-US" i="1" dirty="0"/>
              <a:t>E. coli  </a:t>
            </a:r>
            <a:r>
              <a:rPr lang="en-US" dirty="0"/>
              <a:t>found in drinking water</a:t>
            </a:r>
          </a:p>
          <a:p>
            <a:pPr lvl="1"/>
            <a:r>
              <a:rPr lang="en-US" dirty="0"/>
              <a:t>Early detection of problems is essential for human and environmental health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1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0000">
              <a:schemeClr val="accent4">
                <a:lumMod val="20000"/>
                <a:lumOff val="80000"/>
              </a:schemeClr>
            </a:gs>
            <a:gs pos="74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0B94-F2DA-26FF-2296-E00ACA59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3911"/>
            <a:ext cx="9601200" cy="1309687"/>
          </a:xfrm>
        </p:spPr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959A1-EAB3-D309-BA38-ACB88F50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63598"/>
            <a:ext cx="8714874" cy="4379495"/>
          </a:xfrm>
        </p:spPr>
        <p:txBody>
          <a:bodyPr>
            <a:normAutofit/>
          </a:bodyPr>
          <a:lstStyle/>
          <a:p>
            <a:r>
              <a:rPr lang="en-US" dirty="0"/>
              <a:t>Smarter water use</a:t>
            </a:r>
          </a:p>
          <a:p>
            <a:r>
              <a:rPr lang="en-US" dirty="0"/>
              <a:t>Monitoring of resources</a:t>
            </a:r>
          </a:p>
          <a:p>
            <a:r>
              <a:rPr lang="en-US" dirty="0"/>
              <a:t>Water quality forecasting</a:t>
            </a:r>
          </a:p>
          <a:p>
            <a:r>
              <a:rPr lang="en-US" dirty="0"/>
              <a:t>Identifying issues in the water supply</a:t>
            </a:r>
          </a:p>
          <a:p>
            <a:r>
              <a:rPr lang="en-US" dirty="0"/>
              <a:t>Tracking sources of contaminated water</a:t>
            </a:r>
          </a:p>
          <a:p>
            <a:r>
              <a:rPr lang="en-US" dirty="0"/>
              <a:t>Predicting water shortages</a:t>
            </a:r>
          </a:p>
          <a:p>
            <a:endParaRPr lang="en-US" dirty="0"/>
          </a:p>
          <a:p>
            <a:r>
              <a:rPr lang="en-US" dirty="0"/>
              <a:t>Article – detecting and diagnosing causes of water contamination</a:t>
            </a:r>
          </a:p>
          <a:p>
            <a:pPr marL="246888" lvl="1" indent="0">
              <a:buNone/>
            </a:pPr>
            <a:r>
              <a:rPr lang="en-US" dirty="0"/>
              <a:t>	“A data-driven method for detecting and diagnosing causes of water quality</a:t>
            </a:r>
          </a:p>
          <a:p>
            <a:pPr marL="246888" lvl="1" indent="0">
              <a:buNone/>
            </a:pPr>
            <a:r>
              <a:rPr lang="en-US" dirty="0"/>
              <a:t>	contamination in a dataset with a high rate of missing values”</a:t>
            </a:r>
          </a:p>
        </p:txBody>
      </p:sp>
    </p:spTree>
    <p:extLst>
      <p:ext uri="{BB962C8B-B14F-4D97-AF65-F5344CB8AC3E}">
        <p14:creationId xmlns:p14="http://schemas.microsoft.com/office/powerpoint/2010/main" val="212443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0000">
              <a:schemeClr val="accent2">
                <a:lumMod val="40000"/>
                <a:lumOff val="60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CC9-26FB-4B32-6EFB-3243CDD6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7656"/>
            <a:ext cx="9601200" cy="1309687"/>
          </a:xfrm>
        </p:spPr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6FD5-B9AC-D56A-8413-BB0813A62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07344"/>
            <a:ext cx="9601200" cy="3643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Source: AQUASTAT, Food and Agricultural Organization of the United Nations</a:t>
            </a:r>
          </a:p>
          <a:p>
            <a:pPr lvl="1"/>
            <a:r>
              <a:rPr lang="en-US" dirty="0"/>
              <a:t>Variables: </a:t>
            </a:r>
          </a:p>
          <a:p>
            <a:pPr marL="809244" lvl="2" indent="-342900">
              <a:buFont typeface="+mj-lt"/>
              <a:buAutoNum type="arabicParenR"/>
            </a:pPr>
            <a:r>
              <a:rPr lang="en-US" dirty="0"/>
              <a:t>Agricultural water withdrawal (%) </a:t>
            </a:r>
          </a:p>
          <a:p>
            <a:pPr marL="809244" lvl="2" indent="-342900">
              <a:buFont typeface="+mj-lt"/>
              <a:buAutoNum type="arabicParenR"/>
            </a:pPr>
            <a:r>
              <a:rPr lang="en-US" dirty="0"/>
              <a:t>Industrial water use efficiency (USD/m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marL="809244" lvl="2" indent="-342900">
              <a:buFont typeface="+mj-lt"/>
              <a:buAutoNum type="arabicParenR"/>
            </a:pPr>
            <a:r>
              <a:rPr lang="en-US" dirty="0"/>
              <a:t>Irrigated Agricultural water use efficiency (USD/m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marL="809244" lvl="2" indent="-342900">
              <a:buFont typeface="+mj-lt"/>
              <a:buAutoNum type="arabicParenR"/>
            </a:pPr>
            <a:r>
              <a:rPr lang="en-US" dirty="0"/>
              <a:t>Services water use efficiency (USD/m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marL="809244" lvl="2" indent="-342900">
              <a:buFont typeface="+mj-lt"/>
              <a:buAutoNum type="arabicParenR"/>
            </a:pPr>
            <a:r>
              <a:rPr lang="en-US" dirty="0"/>
              <a:t>Water use efficiency (USD/m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marL="809244" lvl="2" indent="-342900">
              <a:buFont typeface="+mj-lt"/>
              <a:buAutoNum type="arabicParenR"/>
            </a:pPr>
            <a:r>
              <a:rPr lang="en-US" dirty="0"/>
              <a:t>Water stress (%)</a:t>
            </a:r>
          </a:p>
          <a:p>
            <a:r>
              <a:rPr lang="en-US" dirty="0"/>
              <a:t>Trends over time in Canada (population &gt; 38 million), the U.S. (population &gt; 331 million), and Mexico (population &gt; 126 million)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0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B6D236-D6AA-2299-24B3-BB1F5BA8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6" y="-373676"/>
            <a:ext cx="9601200" cy="1309687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C1CD98-3A1A-7BA8-F131-66A8B57AF092}"/>
              </a:ext>
            </a:extLst>
          </p:cNvPr>
          <p:cNvGrpSpPr/>
          <p:nvPr/>
        </p:nvGrpSpPr>
        <p:grpSpPr>
          <a:xfrm>
            <a:off x="1772918" y="135567"/>
            <a:ext cx="10056216" cy="6586866"/>
            <a:chOff x="1986278" y="88254"/>
            <a:chExt cx="9446752" cy="5529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F4362C-4DBC-8E8A-0C15-C63599177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6278" y="88254"/>
              <a:ext cx="9436592" cy="506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D60A1C-9D7A-BE1D-E011-FE33ED231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6438" y="4013274"/>
              <a:ext cx="9436592" cy="160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195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30059F-1CDE-8FCE-AFA5-846D81F5859B}"/>
              </a:ext>
            </a:extLst>
          </p:cNvPr>
          <p:cNvSpPr txBox="1">
            <a:spLocks/>
          </p:cNvSpPr>
          <p:nvPr/>
        </p:nvSpPr>
        <p:spPr>
          <a:xfrm>
            <a:off x="149506" y="-373676"/>
            <a:ext cx="9601200" cy="13096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48881-0408-D0F9-A936-FAC1F5F3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36" y="552299"/>
            <a:ext cx="10607528" cy="618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5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247DB4-3758-E46E-FD11-9A887B88A271}"/>
              </a:ext>
            </a:extLst>
          </p:cNvPr>
          <p:cNvSpPr txBox="1">
            <a:spLocks/>
          </p:cNvSpPr>
          <p:nvPr/>
        </p:nvSpPr>
        <p:spPr>
          <a:xfrm>
            <a:off x="149506" y="-373676"/>
            <a:ext cx="9601200" cy="13096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2ECDA-8D86-359C-E857-D88F88B6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7" y="727476"/>
            <a:ext cx="7216765" cy="54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8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247DB4-3758-E46E-FD11-9A887B88A271}"/>
              </a:ext>
            </a:extLst>
          </p:cNvPr>
          <p:cNvSpPr txBox="1">
            <a:spLocks/>
          </p:cNvSpPr>
          <p:nvPr/>
        </p:nvSpPr>
        <p:spPr>
          <a:xfrm>
            <a:off x="149506" y="-373676"/>
            <a:ext cx="9601200" cy="13096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E0B0-0336-84B4-2F2C-7926091B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74" y="525528"/>
            <a:ext cx="6142252" cy="580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FA9FB-DA70-1857-28BD-AA86924E3159}"/>
              </a:ext>
            </a:extLst>
          </p:cNvPr>
          <p:cNvSpPr txBox="1"/>
          <p:nvPr/>
        </p:nvSpPr>
        <p:spPr>
          <a:xfrm>
            <a:off x="9517625" y="4301146"/>
            <a:ext cx="23695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https://github.com/juliaDataScience-22/cuny-fall-23/blob/manage-acquire-data/Water-DataScienceContext.Rmd</a:t>
            </a:r>
          </a:p>
        </p:txBody>
      </p:sp>
    </p:spTree>
    <p:extLst>
      <p:ext uri="{BB962C8B-B14F-4D97-AF65-F5344CB8AC3E}">
        <p14:creationId xmlns:p14="http://schemas.microsoft.com/office/powerpoint/2010/main" val="602233798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2"/>
      </a:lt2>
      <a:accent1>
        <a:srgbClr val="21B94E"/>
      </a:accent1>
      <a:accent2>
        <a:srgbClr val="14B788"/>
      </a:accent2>
      <a:accent3>
        <a:srgbClr val="23B0C5"/>
      </a:accent3>
      <a:accent4>
        <a:srgbClr val="176DD5"/>
      </a:accent4>
      <a:accent5>
        <a:srgbClr val="3036E8"/>
      </a:accent5>
      <a:accent6>
        <a:srgbClr val="5F17D5"/>
      </a:accent6>
      <a:hlink>
        <a:srgbClr val="BF3F99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641</TotalTime>
  <Words>725</Words>
  <Application>Microsoft Office PowerPoint</Application>
  <PresentationFormat>Widescreen</PresentationFormat>
  <Paragraphs>81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Goudy Old Style</vt:lpstr>
      <vt:lpstr>Univers Light</vt:lpstr>
      <vt:lpstr>PoiseVTI</vt:lpstr>
      <vt:lpstr>   The Water Crisis and Data Science </vt:lpstr>
      <vt:lpstr>Water Use</vt:lpstr>
      <vt:lpstr>Water Quality</vt:lpstr>
      <vt:lpstr>Data Science</vt:lpstr>
      <vt:lpstr>My research</vt:lpstr>
      <vt:lpstr>Code</vt:lpstr>
      <vt:lpstr>PowerPoint Presentation</vt:lpstr>
      <vt:lpstr>PowerPoint Presentation</vt:lpstr>
      <vt:lpstr>PowerPoint Presentation</vt:lpstr>
      <vt:lpstr>PowerPoint Presentation</vt:lpstr>
      <vt:lpstr>GraphS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and Data Science</dc:title>
  <dc:creator>Brian Ferris</dc:creator>
  <cp:lastModifiedBy>Brian Ferris</cp:lastModifiedBy>
  <cp:revision>14</cp:revision>
  <dcterms:created xsi:type="dcterms:W3CDTF">2023-09-25T18:27:36Z</dcterms:created>
  <dcterms:modified xsi:type="dcterms:W3CDTF">2023-10-04T02:36:33Z</dcterms:modified>
</cp:coreProperties>
</file>